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48" r:id="rId2"/>
    <p:sldId id="317" r:id="rId3"/>
    <p:sldId id="258" r:id="rId4"/>
    <p:sldId id="353" r:id="rId5"/>
    <p:sldId id="370" r:id="rId6"/>
    <p:sldId id="371" r:id="rId7"/>
    <p:sldId id="369" r:id="rId8"/>
    <p:sldId id="367" r:id="rId9"/>
    <p:sldId id="368" r:id="rId10"/>
    <p:sldId id="366" r:id="rId11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C0504D"/>
    <a:srgbClr val="2DB2A4"/>
    <a:srgbClr val="67BFC0"/>
    <a:srgbClr val="FFFFFF"/>
    <a:srgbClr val="33B2AB"/>
    <a:srgbClr val="0D3B4A"/>
    <a:srgbClr val="215968"/>
    <a:srgbClr val="2BB28D"/>
    <a:srgbClr val="A2CE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75" autoAdjust="0"/>
    <p:restoredTop sz="99638" autoAdjust="0"/>
  </p:normalViewPr>
  <p:slideViewPr>
    <p:cSldViewPr showGuides="1">
      <p:cViewPr>
        <p:scale>
          <a:sx n="100" d="100"/>
          <a:sy n="100" d="100"/>
        </p:scale>
        <p:origin x="-2040" y="-974"/>
      </p:cViewPr>
      <p:guideLst>
        <p:guide orient="horz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wmf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62C5E-B61C-4858-B376-48E3E36C133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1A25F2-EFCA-4C4C-A3CA-41293FEE57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332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A25F2-EFCA-4C4C-A3CA-41293FEE57B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0380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A25F2-EFCA-4C4C-A3CA-41293FEE57B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0380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A25F2-EFCA-4C4C-A3CA-41293FEE57B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0380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D5ECE6-943B-49D7-A8A9-CDF5665F1A4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817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160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2171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2375" y="205980"/>
            <a:ext cx="27432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2" y="205980"/>
            <a:ext cx="8080375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33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133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4" y="3305177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165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200152"/>
            <a:ext cx="5411788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3790" y="1200152"/>
            <a:ext cx="5411787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370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0621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614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0437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98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9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9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9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186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2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3D908-6DDF-4BBA-A625-8B055FA29321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58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椭圆 53"/>
          <p:cNvSpPr/>
          <p:nvPr/>
        </p:nvSpPr>
        <p:spPr>
          <a:xfrm>
            <a:off x="9269298" y="2683549"/>
            <a:ext cx="161976" cy="162018"/>
          </a:xfrm>
          <a:prstGeom prst="ellipse">
            <a:avLst/>
          </a:prstGeom>
          <a:solidFill>
            <a:srgbClr val="FFFFFF">
              <a:alpha val="5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-395259" y="2877632"/>
            <a:ext cx="161976" cy="162018"/>
          </a:xfrm>
          <a:prstGeom prst="ellipse">
            <a:avLst/>
          </a:prstGeom>
          <a:solidFill>
            <a:srgbClr val="FFFFFF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-287275" y="3057804"/>
            <a:ext cx="161976" cy="162018"/>
          </a:xfrm>
          <a:prstGeom prst="ellipse">
            <a:avLst/>
          </a:prstGeom>
          <a:solidFill>
            <a:srgbClr val="FFFFFF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9383569" y="2797849"/>
            <a:ext cx="161976" cy="162018"/>
          </a:xfrm>
          <a:prstGeom prst="ellipse">
            <a:avLst/>
          </a:prstGeom>
          <a:solidFill>
            <a:srgbClr val="FFFFFF">
              <a:alpha val="5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-503243" y="3039650"/>
            <a:ext cx="161976" cy="162018"/>
          </a:xfrm>
          <a:prstGeom prst="ellipse">
            <a:avLst/>
          </a:prstGeom>
          <a:solidFill>
            <a:srgbClr val="FFFFFF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-395259" y="3219822"/>
            <a:ext cx="161976" cy="162018"/>
          </a:xfrm>
          <a:prstGeom prst="ellipse">
            <a:avLst/>
          </a:prstGeom>
          <a:solidFill>
            <a:srgbClr val="FFFFFF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9640955" y="2797849"/>
            <a:ext cx="161976" cy="162018"/>
          </a:xfrm>
          <a:prstGeom prst="ellipse">
            <a:avLst/>
          </a:prstGeom>
          <a:solidFill>
            <a:srgbClr val="FFFFFF">
              <a:alpha val="5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9755226" y="2912149"/>
            <a:ext cx="161976" cy="162018"/>
          </a:xfrm>
          <a:prstGeom prst="ellipse">
            <a:avLst/>
          </a:prstGeom>
          <a:solidFill>
            <a:srgbClr val="FFFFFF">
              <a:alpha val="5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标题 4"/>
          <p:cNvSpPr txBox="1">
            <a:spLocks/>
          </p:cNvSpPr>
          <p:nvPr/>
        </p:nvSpPr>
        <p:spPr>
          <a:xfrm>
            <a:off x="2493626" y="2799837"/>
            <a:ext cx="3920997" cy="4018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Three tailed foxes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101011" y="3201668"/>
            <a:ext cx="41516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三尾狐电商网站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标题 4"/>
          <p:cNvSpPr txBox="1">
            <a:spLocks/>
          </p:cNvSpPr>
          <p:nvPr/>
        </p:nvSpPr>
        <p:spPr>
          <a:xfrm>
            <a:off x="2549257" y="3795886"/>
            <a:ext cx="4125468" cy="6023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只为你提供最精致的服务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Picture 2" descr="C:\Users\miro.wu\Desktop\图片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42363" y="437627"/>
            <a:ext cx="4298940" cy="230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3259" y="1"/>
            <a:ext cx="2878938" cy="3627161"/>
          </a:xfrm>
          <a:prstGeom prst="rect">
            <a:avLst/>
          </a:prstGeom>
        </p:spPr>
      </p:pic>
      <p:pic>
        <p:nvPicPr>
          <p:cNvPr id="1026" name="Picture 2" descr="C:\Users\佘锴哲\Desktop\haha\haha\network\images\logo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31" y="249492"/>
            <a:ext cx="1859180" cy="627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450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5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22222E-6 L 0.63188 -0.00611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94" y="-3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/>
      <p:bldP spid="7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C:\Users\佘锴哲\Desktop\8357a5ebfd572f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5606"/>
            <a:ext cx="9144000" cy="3867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707904" y="201954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谢谢观赏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7656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接连接符 27"/>
          <p:cNvCxnSpPr/>
          <p:nvPr/>
        </p:nvCxnSpPr>
        <p:spPr>
          <a:xfrm>
            <a:off x="4572000" y="1329612"/>
            <a:ext cx="0" cy="756084"/>
          </a:xfrm>
          <a:prstGeom prst="line">
            <a:avLst/>
          </a:prstGeom>
          <a:ln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9"/>
          <p:cNvSpPr txBox="1"/>
          <p:nvPr/>
        </p:nvSpPr>
        <p:spPr>
          <a:xfrm>
            <a:off x="4722874" y="2052229"/>
            <a:ext cx="1576869" cy="6540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团队</a:t>
            </a:r>
            <a:endParaRPr lang="en-US" altLang="zh-CN" sz="2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0" lvl="1" algn="ctr"/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（我们是谁）</a:t>
            </a:r>
            <a:endParaRPr lang="zh-CN" altLang="en-US" sz="1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4572000" y="2463738"/>
            <a:ext cx="0" cy="693149"/>
          </a:xfrm>
          <a:prstGeom prst="line">
            <a:avLst/>
          </a:prstGeom>
          <a:ln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9"/>
          <p:cNvSpPr txBox="1"/>
          <p:nvPr/>
        </p:nvSpPr>
        <p:spPr>
          <a:xfrm>
            <a:off x="2844259" y="3168496"/>
            <a:ext cx="1576869" cy="6540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产品介绍</a:t>
            </a:r>
            <a:endParaRPr lang="en-US" altLang="zh-CN" sz="2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0" lvl="1" algn="ctr"/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（我们做什么）</a:t>
            </a:r>
            <a:endParaRPr lang="zh-CN" altLang="en-US" sz="1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Oval 4"/>
          <p:cNvSpPr/>
          <p:nvPr/>
        </p:nvSpPr>
        <p:spPr>
          <a:xfrm>
            <a:off x="4337141" y="1998222"/>
            <a:ext cx="469721" cy="471923"/>
          </a:xfrm>
          <a:prstGeom prst="ellipse">
            <a:avLst/>
          </a:prstGeom>
          <a:solidFill>
            <a:srgbClr val="C00000"/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5" name="KSO_Shape"/>
          <p:cNvSpPr>
            <a:spLocks/>
          </p:cNvSpPr>
          <p:nvPr/>
        </p:nvSpPr>
        <p:spPr bwMode="auto">
          <a:xfrm>
            <a:off x="4402164" y="2124726"/>
            <a:ext cx="331813" cy="227905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50" name="Oval 4"/>
          <p:cNvSpPr/>
          <p:nvPr/>
        </p:nvSpPr>
        <p:spPr>
          <a:xfrm>
            <a:off x="4337141" y="3114489"/>
            <a:ext cx="469721" cy="471923"/>
          </a:xfrm>
          <a:prstGeom prst="ellipse">
            <a:avLst/>
          </a:prstGeom>
          <a:solidFill>
            <a:srgbClr val="C00000"/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2" name="KSO_Shape"/>
          <p:cNvSpPr>
            <a:spLocks/>
          </p:cNvSpPr>
          <p:nvPr/>
        </p:nvSpPr>
        <p:spPr bwMode="auto">
          <a:xfrm>
            <a:off x="4433331" y="3248699"/>
            <a:ext cx="277340" cy="236262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54" name="KSO_Shape"/>
          <p:cNvSpPr>
            <a:spLocks/>
          </p:cNvSpPr>
          <p:nvPr/>
        </p:nvSpPr>
        <p:spPr bwMode="auto">
          <a:xfrm>
            <a:off x="4433332" y="4259933"/>
            <a:ext cx="299965" cy="297044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55" name="矩形 54"/>
          <p:cNvSpPr/>
          <p:nvPr/>
        </p:nvSpPr>
        <p:spPr>
          <a:xfrm rot="2700000">
            <a:off x="6480188" y="4997472"/>
            <a:ext cx="432048" cy="43193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 rot="2700000">
            <a:off x="7091038" y="4999478"/>
            <a:ext cx="432048" cy="43193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 rot="2700000">
            <a:off x="7701886" y="4966602"/>
            <a:ext cx="432048" cy="43193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 rot="2700000">
            <a:off x="8856836" y="4918338"/>
            <a:ext cx="432048" cy="431936"/>
          </a:xfrm>
          <a:prstGeom prst="rect">
            <a:avLst/>
          </a:prstGeom>
          <a:solidFill>
            <a:srgbClr val="C0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 rot="2700000">
            <a:off x="8312734" y="4953056"/>
            <a:ext cx="432048" cy="431936"/>
          </a:xfrm>
          <a:prstGeom prst="rect">
            <a:avLst/>
          </a:prstGeom>
          <a:solidFill>
            <a:srgbClr val="C0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 rot="10800000">
            <a:off x="-341267" y="-20537"/>
            <a:ext cx="9842133" cy="1431653"/>
          </a:xfrm>
          <a:prstGeom prst="triangle">
            <a:avLst/>
          </a:prstGeom>
          <a:solidFill>
            <a:schemeClr val="bg1">
              <a:lumMod val="75000"/>
              <a:alpha val="741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等腰三角形 30"/>
          <p:cNvSpPr/>
          <p:nvPr/>
        </p:nvSpPr>
        <p:spPr>
          <a:xfrm rot="10800000">
            <a:off x="0" y="17684"/>
            <a:ext cx="9142810" cy="1329929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Rectangle 45"/>
          <p:cNvSpPr>
            <a:spLocks/>
          </p:cNvSpPr>
          <p:nvPr/>
        </p:nvSpPr>
        <p:spPr bwMode="auto">
          <a:xfrm>
            <a:off x="1734931" y="326037"/>
            <a:ext cx="5689739" cy="445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5400" b="1" dirty="0" smtClean="0">
                <a:solidFill>
                  <a:schemeClr val="bg1"/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目   录</a:t>
            </a:r>
            <a:endParaRPr lang="en-US" altLang="zh-CN" sz="5400" b="1" dirty="0">
              <a:solidFill>
                <a:schemeClr val="bg1"/>
              </a:solidFill>
              <a:latin typeface="微软雅黑"/>
              <a:ea typeface="微软雅黑"/>
              <a:cs typeface="Bebas Neue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289705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4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3" grpId="0"/>
      <p:bldP spid="37" grpId="0" animBg="1"/>
      <p:bldP spid="45" grpId="0" animBg="1"/>
      <p:bldP spid="50" grpId="0" animBg="1"/>
      <p:bldP spid="52" grpId="0" animBg="1"/>
      <p:bldP spid="54" grpId="0" animBg="1"/>
      <p:bldP spid="55" grpId="0" animBg="1"/>
      <p:bldP spid="56" grpId="0" animBg="1"/>
      <p:bldP spid="57" grpId="0" animBg="1"/>
      <p:bldP spid="60" grpId="0" animBg="1"/>
      <p:bldP spid="61" grpId="0" animBg="1"/>
      <p:bldP spid="3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佘锴哲\Desktop\5bq0gmzo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7" y="1358620"/>
            <a:ext cx="8966616" cy="5605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任意多边形 62"/>
          <p:cNvSpPr/>
          <p:nvPr/>
        </p:nvSpPr>
        <p:spPr>
          <a:xfrm>
            <a:off x="4655601" y="1518633"/>
            <a:ext cx="3293508" cy="3510390"/>
          </a:xfrm>
          <a:custGeom>
            <a:avLst/>
            <a:gdLst>
              <a:gd name="connsiteX0" fmla="*/ 2097932 w 4195864"/>
              <a:gd name="connsiteY0" fmla="*/ 0 h 4878927"/>
              <a:gd name="connsiteX1" fmla="*/ 4185033 w 4195864"/>
              <a:gd name="connsiteY1" fmla="*/ 1883431 h 4878927"/>
              <a:gd name="connsiteX2" fmla="*/ 4195316 w 4195864"/>
              <a:gd name="connsiteY2" fmla="*/ 2087089 h 4878927"/>
              <a:gd name="connsiteX3" fmla="*/ 4195864 w 4195864"/>
              <a:gd name="connsiteY3" fmla="*/ 2087089 h 4878927"/>
              <a:gd name="connsiteX4" fmla="*/ 4195864 w 4195864"/>
              <a:gd name="connsiteY4" fmla="*/ 2097932 h 4878927"/>
              <a:gd name="connsiteX5" fmla="*/ 4195864 w 4195864"/>
              <a:gd name="connsiteY5" fmla="*/ 4878927 h 4878927"/>
              <a:gd name="connsiteX6" fmla="*/ 0 w 4195864"/>
              <a:gd name="connsiteY6" fmla="*/ 4878927 h 4878927"/>
              <a:gd name="connsiteX7" fmla="*/ 0 w 4195864"/>
              <a:gd name="connsiteY7" fmla="*/ 2097932 h 4878927"/>
              <a:gd name="connsiteX8" fmla="*/ 0 w 4195864"/>
              <a:gd name="connsiteY8" fmla="*/ 2087089 h 4878927"/>
              <a:gd name="connsiteX9" fmla="*/ 548 w 4195864"/>
              <a:gd name="connsiteY9" fmla="*/ 2087089 h 4878927"/>
              <a:gd name="connsiteX10" fmla="*/ 10832 w 4195864"/>
              <a:gd name="connsiteY10" fmla="*/ 1883431 h 4878927"/>
              <a:gd name="connsiteX11" fmla="*/ 2097932 w 4195864"/>
              <a:gd name="connsiteY11" fmla="*/ 0 h 487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95864" h="4878927">
                <a:moveTo>
                  <a:pt x="2097932" y="0"/>
                </a:moveTo>
                <a:cubicBezTo>
                  <a:pt x="3184172" y="0"/>
                  <a:pt x="4077598" y="825536"/>
                  <a:pt x="4185033" y="1883431"/>
                </a:cubicBezTo>
                <a:lnTo>
                  <a:pt x="4195316" y="2087089"/>
                </a:lnTo>
                <a:lnTo>
                  <a:pt x="4195864" y="2087089"/>
                </a:lnTo>
                <a:lnTo>
                  <a:pt x="4195864" y="2097932"/>
                </a:lnTo>
                <a:lnTo>
                  <a:pt x="4195864" y="4878927"/>
                </a:lnTo>
                <a:lnTo>
                  <a:pt x="0" y="4878927"/>
                </a:lnTo>
                <a:lnTo>
                  <a:pt x="0" y="2097932"/>
                </a:lnTo>
                <a:lnTo>
                  <a:pt x="0" y="2087089"/>
                </a:lnTo>
                <a:lnTo>
                  <a:pt x="548" y="2087089"/>
                </a:lnTo>
                <a:lnTo>
                  <a:pt x="10832" y="1883431"/>
                </a:lnTo>
                <a:cubicBezTo>
                  <a:pt x="118267" y="825536"/>
                  <a:pt x="1011692" y="0"/>
                  <a:pt x="209793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E4C874"/>
              </a:solidFill>
            </a:endParaRPr>
          </a:p>
        </p:txBody>
      </p:sp>
      <p:sp>
        <p:nvSpPr>
          <p:cNvPr id="70" name="标题 4"/>
          <p:cNvSpPr txBox="1">
            <a:spLocks/>
          </p:cNvSpPr>
          <p:nvPr/>
        </p:nvSpPr>
        <p:spPr>
          <a:xfrm>
            <a:off x="5222516" y="2464173"/>
            <a:ext cx="2159678" cy="3551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</a:t>
            </a:r>
          </a:p>
        </p:txBody>
      </p:sp>
      <p:sp>
        <p:nvSpPr>
          <p:cNvPr id="71" name="标题 4"/>
          <p:cNvSpPr txBox="1">
            <a:spLocks/>
          </p:cNvSpPr>
          <p:nvPr/>
        </p:nvSpPr>
        <p:spPr>
          <a:xfrm>
            <a:off x="5222516" y="2865144"/>
            <a:ext cx="1673750" cy="3551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我们是谁</a:t>
            </a:r>
          </a:p>
        </p:txBody>
      </p:sp>
      <p:grpSp>
        <p:nvGrpSpPr>
          <p:cNvPr id="82" name="组合 81"/>
          <p:cNvGrpSpPr/>
          <p:nvPr/>
        </p:nvGrpSpPr>
        <p:grpSpPr>
          <a:xfrm>
            <a:off x="5276508" y="3706743"/>
            <a:ext cx="1077226" cy="215444"/>
            <a:chOff x="4369395" y="3284984"/>
            <a:chExt cx="1436675" cy="287259"/>
          </a:xfrm>
        </p:grpSpPr>
        <p:sp>
          <p:nvSpPr>
            <p:cNvPr id="83" name="文本框 9"/>
            <p:cNvSpPr txBox="1"/>
            <p:nvPr/>
          </p:nvSpPr>
          <p:spPr>
            <a:xfrm>
              <a:off x="4581936" y="3284984"/>
              <a:ext cx="1224134" cy="2872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团队介绍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85" name="椭圆 8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DB2A4"/>
              </a:solidFill>
              <a:ln>
                <a:solidFill>
                  <a:srgbClr val="2DB2A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86" name="等腰三角形 8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102" name="组合 101"/>
          <p:cNvGrpSpPr/>
          <p:nvPr/>
        </p:nvGrpSpPr>
        <p:grpSpPr>
          <a:xfrm>
            <a:off x="6356347" y="3706743"/>
            <a:ext cx="1077226" cy="215444"/>
            <a:chOff x="4369395" y="3284984"/>
            <a:chExt cx="1436675" cy="287259"/>
          </a:xfrm>
        </p:grpSpPr>
        <p:sp>
          <p:nvSpPr>
            <p:cNvPr id="103" name="文本框 9"/>
            <p:cNvSpPr txBox="1"/>
            <p:nvPr/>
          </p:nvSpPr>
          <p:spPr>
            <a:xfrm>
              <a:off x="4581936" y="3284984"/>
              <a:ext cx="1224134" cy="2872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成员介绍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104" name="组合 10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05" name="椭圆 10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DB2A4"/>
              </a:solidFill>
              <a:ln>
                <a:solidFill>
                  <a:srgbClr val="2DB2A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6" name="等腰三角形 10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cxnSp>
        <p:nvCxnSpPr>
          <p:cNvPr id="122" name="直接连接符 121"/>
          <p:cNvCxnSpPr/>
          <p:nvPr/>
        </p:nvCxnSpPr>
        <p:spPr>
          <a:xfrm>
            <a:off x="5312292" y="3273828"/>
            <a:ext cx="185393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弧形 122"/>
          <p:cNvSpPr/>
          <p:nvPr/>
        </p:nvSpPr>
        <p:spPr>
          <a:xfrm rot="8155962">
            <a:off x="1471922" y="521527"/>
            <a:ext cx="1673750" cy="1674186"/>
          </a:xfrm>
          <a:prstGeom prst="arc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椭圆 123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5" name="椭圆 124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6" name="椭圆 125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7" name="椭圆 126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8" name="椭圆 127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9" name="椭圆 128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30" name="椭圆 129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31" name="椭圆 130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32" name="椭圆 131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33" name="椭圆 132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pic>
        <p:nvPicPr>
          <p:cNvPr id="61" name="Picture 2" descr="C:\Users\佘锴哲\Desktop\haha\haha\network\images\logo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31" y="249492"/>
            <a:ext cx="1859180" cy="627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001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00"/>
                            </p:stCondLst>
                            <p:childTnLst>
                              <p:par>
                                <p:cTn id="72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73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75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77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79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1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3" dur="2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5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7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9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1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70" grpId="0"/>
      <p:bldP spid="71" grpId="0"/>
      <p:bldP spid="123" grpId="0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131" grpId="1" animBg="1"/>
      <p:bldP spid="132" grpId="0" animBg="1"/>
      <p:bldP spid="132" grpId="1" animBg="1"/>
      <p:bldP spid="133" grpId="0" animBg="1"/>
      <p:bldP spid="13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51" y="2830077"/>
            <a:ext cx="4500265" cy="2289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681880"/>
            <a:ext cx="4536504" cy="2259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8" name="矩形 67"/>
          <p:cNvSpPr/>
          <p:nvPr/>
        </p:nvSpPr>
        <p:spPr>
          <a:xfrm>
            <a:off x="0" y="0"/>
            <a:ext cx="9144000" cy="501593"/>
          </a:xfrm>
          <a:prstGeom prst="rect">
            <a:avLst/>
          </a:prstGeom>
          <a:solidFill>
            <a:srgbClr val="344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-9336" y="-8528"/>
            <a:ext cx="647903" cy="5015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4" name="标题 4"/>
          <p:cNvSpPr txBox="1">
            <a:spLocks/>
          </p:cNvSpPr>
          <p:nvPr/>
        </p:nvSpPr>
        <p:spPr>
          <a:xfrm>
            <a:off x="752572" y="242268"/>
            <a:ext cx="3185524" cy="3551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产品概述及功能阐述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PRODUCT OVERVIEW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KSO_Shape"/>
          <p:cNvSpPr>
            <a:spLocks/>
          </p:cNvSpPr>
          <p:nvPr/>
        </p:nvSpPr>
        <p:spPr bwMode="auto">
          <a:xfrm>
            <a:off x="197967" y="73239"/>
            <a:ext cx="358606" cy="35511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81" name="标题 11"/>
          <p:cNvSpPr txBox="1">
            <a:spLocks/>
          </p:cNvSpPr>
          <p:nvPr/>
        </p:nvSpPr>
        <p:spPr>
          <a:xfrm>
            <a:off x="3917811" y="3705876"/>
            <a:ext cx="1295807" cy="212601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输入文字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4565713" y="972312"/>
            <a:ext cx="1008111" cy="28440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573824" y="68188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主页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55814" y="1095868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 smtClean="0"/>
              <a:t>主要结构及功能</a:t>
            </a:r>
            <a:endParaRPr lang="en-US" altLang="zh-CN" sz="11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5504986" y="1635646"/>
            <a:ext cx="204895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/>
              <a:t>轮</a:t>
            </a:r>
            <a:r>
              <a:rPr lang="zh-CN" altLang="en-US" sz="900" dirty="0" smtClean="0"/>
              <a:t>播图</a:t>
            </a:r>
            <a:r>
              <a:rPr lang="en-US" altLang="zh-CN" sz="900" dirty="0" smtClean="0"/>
              <a:t>:    </a:t>
            </a:r>
            <a:r>
              <a:rPr lang="zh-CN" altLang="en-US" sz="900" dirty="0" smtClean="0"/>
              <a:t>使海报运动，起广告的作用</a:t>
            </a:r>
            <a:endParaRPr lang="zh-CN" altLang="en-US" sz="900" dirty="0"/>
          </a:p>
        </p:txBody>
      </p:sp>
      <p:sp>
        <p:nvSpPr>
          <p:cNvPr id="14" name="TextBox 13"/>
          <p:cNvSpPr txBox="1"/>
          <p:nvPr/>
        </p:nvSpPr>
        <p:spPr>
          <a:xfrm>
            <a:off x="5396441" y="1871236"/>
            <a:ext cx="239520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商品列表</a:t>
            </a:r>
            <a:r>
              <a:rPr lang="en-US" altLang="zh-CN" sz="900" dirty="0" smtClean="0"/>
              <a:t>:   </a:t>
            </a:r>
            <a:r>
              <a:rPr lang="zh-CN" altLang="en-US" sz="900" dirty="0" smtClean="0"/>
              <a:t>专辑精选、单品推荐、达人精选</a:t>
            </a:r>
            <a:endParaRPr lang="en-US" altLang="zh-CN" sz="900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5292080" y="2112170"/>
            <a:ext cx="21387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底部版权等</a:t>
            </a:r>
            <a:r>
              <a:rPr lang="en-US" altLang="zh-CN" sz="900" dirty="0" smtClean="0"/>
              <a:t>:   </a:t>
            </a:r>
            <a:r>
              <a:rPr lang="zh-CN" altLang="en-US" sz="900" dirty="0" smtClean="0"/>
              <a:t>声明，同时提供联系方式</a:t>
            </a:r>
            <a:endParaRPr lang="zh-CN" altLang="en-US" sz="900" dirty="0"/>
          </a:p>
        </p:txBody>
      </p:sp>
      <p:sp>
        <p:nvSpPr>
          <p:cNvPr id="16" name="TextBox 15"/>
          <p:cNvSpPr txBox="1"/>
          <p:nvPr/>
        </p:nvSpPr>
        <p:spPr>
          <a:xfrm>
            <a:off x="5504985" y="1427308"/>
            <a:ext cx="11256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导航栏</a:t>
            </a:r>
            <a:r>
              <a:rPr lang="en-US" altLang="zh-CN" sz="900" dirty="0" smtClean="0"/>
              <a:t>:    </a:t>
            </a:r>
            <a:r>
              <a:rPr lang="zh-CN" altLang="en-US" sz="900" dirty="0" smtClean="0"/>
              <a:t>指引作用</a:t>
            </a:r>
            <a:endParaRPr lang="zh-CN" altLang="en-US" sz="900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591" y="3027676"/>
            <a:ext cx="2757783" cy="156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6444208" y="2708750"/>
            <a:ext cx="18854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 smtClean="0"/>
              <a:t>引入</a:t>
            </a:r>
            <a:r>
              <a:rPr lang="en-US" altLang="zh-CN" sz="1050" dirty="0" err="1" smtClean="0"/>
              <a:t>js</a:t>
            </a:r>
            <a:r>
              <a:rPr lang="zh-CN" altLang="en-US" sz="1050" dirty="0" smtClean="0"/>
              <a:t>，使页面具有动态效果</a:t>
            </a:r>
            <a:endParaRPr lang="en-US" altLang="zh-CN" sz="105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6703614" y="2987668"/>
            <a:ext cx="127951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页面使用</a:t>
            </a:r>
            <a:r>
              <a:rPr lang="en-US" altLang="zh-CN" sz="900" dirty="0" err="1" smtClean="0"/>
              <a:t>vue</a:t>
            </a:r>
            <a:r>
              <a:rPr lang="zh-CN" altLang="en-US" sz="900" dirty="0" smtClean="0"/>
              <a:t>进行渲染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243082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Click="0" advTm="0">
        <p14:switch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225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1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13" grpId="0" animBg="1"/>
      <p:bldP spid="81" grpId="0"/>
      <p:bldP spid="10" grpId="1"/>
      <p:bldP spid="11" grpId="0"/>
      <p:bldP spid="14" grpId="0"/>
      <p:bldP spid="15" grpId="0"/>
      <p:bldP spid="16" grpId="0"/>
      <p:bldP spid="17" grpId="0"/>
      <p:bldP spid="1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600" y="72008"/>
            <a:ext cx="4643399" cy="21397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104" y="2726603"/>
            <a:ext cx="4643400" cy="2221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下箭头 1"/>
          <p:cNvSpPr/>
          <p:nvPr/>
        </p:nvSpPr>
        <p:spPr>
          <a:xfrm>
            <a:off x="6570173" y="2283718"/>
            <a:ext cx="306083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84915" y="267494"/>
            <a:ext cx="2099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详情页面</a:t>
            </a:r>
            <a:r>
              <a:rPr lang="en-US" altLang="zh-CN" dirty="0" smtClean="0"/>
              <a:t>particulars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11560" y="823564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 smtClean="0"/>
              <a:t>主要结构及功能</a:t>
            </a:r>
            <a:endParaRPr lang="en-US" altLang="zh-CN" sz="11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745208" y="11331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商品陈列</a:t>
            </a:r>
            <a:endParaRPr lang="zh-CN" altLang="en-US" sz="900" dirty="0"/>
          </a:p>
        </p:txBody>
      </p:sp>
      <p:sp>
        <p:nvSpPr>
          <p:cNvPr id="5" name="TextBox 4"/>
          <p:cNvSpPr txBox="1"/>
          <p:nvPr/>
        </p:nvSpPr>
        <p:spPr>
          <a:xfrm>
            <a:off x="745208" y="1491630"/>
            <a:ext cx="15359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功能</a:t>
            </a:r>
            <a:r>
              <a:rPr lang="en-US" altLang="zh-CN" sz="900" dirty="0" smtClean="0"/>
              <a:t>:  </a:t>
            </a:r>
            <a:r>
              <a:rPr lang="zh-CN" altLang="en-US" sz="900" dirty="0" smtClean="0"/>
              <a:t>点击图片会进行放大</a:t>
            </a:r>
            <a:endParaRPr lang="zh-CN" altLang="en-US" sz="900" dirty="0"/>
          </a:p>
        </p:txBody>
      </p:sp>
      <p:sp>
        <p:nvSpPr>
          <p:cNvPr id="9" name="TextBox 8"/>
          <p:cNvSpPr txBox="1"/>
          <p:nvPr/>
        </p:nvSpPr>
        <p:spPr>
          <a:xfrm>
            <a:off x="756048" y="1851670"/>
            <a:ext cx="338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原理</a:t>
            </a:r>
            <a:r>
              <a:rPr lang="en-US" altLang="zh-CN" sz="900" dirty="0" smtClean="0"/>
              <a:t>:  </a:t>
            </a:r>
            <a:r>
              <a:rPr lang="zh-CN" altLang="en-US" sz="900" dirty="0" smtClean="0"/>
              <a:t>页面布局类似九宫格，点击图片后</a:t>
            </a:r>
            <a:r>
              <a:rPr lang="zh-CN" altLang="en-US" sz="900" dirty="0"/>
              <a:t>拼接</a:t>
            </a:r>
            <a:r>
              <a:rPr lang="zh-CN" altLang="en-US" sz="900" dirty="0" smtClean="0"/>
              <a:t>合成一张图，再次</a:t>
            </a:r>
            <a:endParaRPr lang="en-US" altLang="zh-CN" sz="900" dirty="0" smtClean="0"/>
          </a:p>
          <a:p>
            <a:r>
              <a:rPr lang="en-US" altLang="zh-CN" sz="900" dirty="0"/>
              <a:t> </a:t>
            </a:r>
            <a:r>
              <a:rPr lang="en-US" altLang="zh-CN" sz="900" dirty="0" smtClean="0"/>
              <a:t>           </a:t>
            </a:r>
            <a:r>
              <a:rPr lang="zh-CN" altLang="en-US" sz="900" dirty="0" smtClean="0"/>
              <a:t>点击会进行拆分还原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4035893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4915" y="267494"/>
            <a:ext cx="1816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注册</a:t>
            </a:r>
            <a:r>
              <a:rPr lang="en-US" altLang="zh-CN" dirty="0" err="1"/>
              <a:t>registerlogin</a:t>
            </a:r>
            <a:endParaRPr lang="zh-CN" altLang="en-US" dirty="0"/>
          </a:p>
        </p:txBody>
      </p:sp>
      <p:pic>
        <p:nvPicPr>
          <p:cNvPr id="4098" name="Picture 2" descr="C:\Users\佘锴哲\Desktop\捕获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59" y="1347614"/>
            <a:ext cx="5014656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837952" y="823564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 smtClean="0"/>
              <a:t>主要结构及功能</a:t>
            </a:r>
            <a:endParaRPr lang="en-US" altLang="zh-CN" sz="1100" dirty="0" smtClean="0"/>
          </a:p>
        </p:txBody>
      </p:sp>
      <p:sp>
        <p:nvSpPr>
          <p:cNvPr id="3" name="矩形 2"/>
          <p:cNvSpPr/>
          <p:nvPr/>
        </p:nvSpPr>
        <p:spPr>
          <a:xfrm>
            <a:off x="5940152" y="1347614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900" dirty="0"/>
              <a:t>组成</a:t>
            </a:r>
            <a:r>
              <a:rPr lang="en-US" altLang="zh-CN" sz="900" dirty="0"/>
              <a:t>:  </a:t>
            </a:r>
            <a:r>
              <a:rPr lang="zh-CN" altLang="en-US" sz="900" dirty="0" smtClean="0"/>
              <a:t>用户名，密码，确定密码，手机号，验证码等</a:t>
            </a:r>
            <a:endParaRPr lang="zh-CN" altLang="en-US" sz="900" dirty="0"/>
          </a:p>
        </p:txBody>
      </p:sp>
      <p:sp>
        <p:nvSpPr>
          <p:cNvPr id="6" name="TextBox 5"/>
          <p:cNvSpPr txBox="1"/>
          <p:nvPr/>
        </p:nvSpPr>
        <p:spPr>
          <a:xfrm>
            <a:off x="5947440" y="1851670"/>
            <a:ext cx="95891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功能</a:t>
            </a:r>
            <a:r>
              <a:rPr lang="en-US" altLang="zh-CN" sz="900" dirty="0" smtClean="0"/>
              <a:t>:  </a:t>
            </a:r>
            <a:r>
              <a:rPr lang="zh-CN" altLang="en-US" sz="900" dirty="0" smtClean="0"/>
              <a:t>注册账号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1750616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347614"/>
            <a:ext cx="4644008" cy="2539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84915" y="267494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登录</a:t>
            </a:r>
            <a:r>
              <a:rPr lang="en-US" altLang="zh-CN" dirty="0" smtClean="0"/>
              <a:t>login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1520" y="771997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b="1" dirty="0" smtClean="0"/>
              <a:t>结构及功能</a:t>
            </a:r>
            <a:endParaRPr lang="zh-CN" altLang="en-US" sz="11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610682" y="1101626"/>
            <a:ext cx="266517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 smtClean="0"/>
              <a:t>组成</a:t>
            </a:r>
            <a:r>
              <a:rPr lang="en-US" altLang="zh-CN" sz="900" dirty="0" smtClean="0"/>
              <a:t>:  </a:t>
            </a:r>
            <a:r>
              <a:rPr lang="zh-CN" altLang="en-US" sz="900" dirty="0" smtClean="0"/>
              <a:t>登录框和密码框</a:t>
            </a:r>
            <a:r>
              <a:rPr lang="en-US" altLang="zh-CN" sz="900" dirty="0" smtClean="0"/>
              <a:t>(</a:t>
            </a:r>
            <a:r>
              <a:rPr lang="zh-CN" altLang="en-US" sz="900" dirty="0" smtClean="0"/>
              <a:t>不要用输入</a:t>
            </a:r>
            <a:r>
              <a:rPr lang="en-US" altLang="zh-CN" sz="900" dirty="0" smtClean="0"/>
              <a:t>)</a:t>
            </a:r>
            <a:r>
              <a:rPr lang="zh-CN" altLang="en-US" sz="900" dirty="0" smtClean="0"/>
              <a:t>、登</a:t>
            </a:r>
            <a:r>
              <a:rPr lang="zh-CN" altLang="en-US" sz="900" dirty="0"/>
              <a:t>录</a:t>
            </a:r>
            <a:r>
              <a:rPr lang="zh-CN" altLang="en-US" sz="900" dirty="0" smtClean="0"/>
              <a:t>按钮</a:t>
            </a:r>
            <a:endParaRPr lang="zh-CN" altLang="en-US" sz="900" dirty="0"/>
          </a:p>
        </p:txBody>
      </p:sp>
      <p:sp>
        <p:nvSpPr>
          <p:cNvPr id="5" name="TextBox 4"/>
          <p:cNvSpPr txBox="1"/>
          <p:nvPr/>
        </p:nvSpPr>
        <p:spPr>
          <a:xfrm>
            <a:off x="582886" y="1491630"/>
            <a:ext cx="2452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功能</a:t>
            </a:r>
            <a:r>
              <a:rPr lang="en-US" altLang="zh-CN" sz="900" dirty="0" smtClean="0"/>
              <a:t>:</a:t>
            </a:r>
            <a:r>
              <a:rPr lang="zh-CN" altLang="en-US" sz="900" dirty="0" smtClean="0"/>
              <a:t>输入正确的邮箱</a:t>
            </a:r>
            <a:r>
              <a:rPr lang="en-US" altLang="zh-CN" sz="900" dirty="0" smtClean="0"/>
              <a:t>/</a:t>
            </a:r>
            <a:r>
              <a:rPr lang="zh-CN" altLang="en-US" sz="900" dirty="0" smtClean="0"/>
              <a:t>手机格式，才能登陆，</a:t>
            </a:r>
            <a:endParaRPr lang="en-US" altLang="zh-CN" sz="900" dirty="0" smtClean="0"/>
          </a:p>
          <a:p>
            <a:r>
              <a:rPr lang="zh-CN" altLang="en-US" sz="900" dirty="0" smtClean="0"/>
              <a:t>错误将会弹出报错框，告诉你输入格式错误</a:t>
            </a:r>
            <a:endParaRPr lang="zh-CN" altLang="en-US" sz="900" dirty="0"/>
          </a:p>
        </p:txBody>
      </p:sp>
      <p:sp>
        <p:nvSpPr>
          <p:cNvPr id="6" name="TextBox 5"/>
          <p:cNvSpPr txBox="1"/>
          <p:nvPr/>
        </p:nvSpPr>
        <p:spPr>
          <a:xfrm>
            <a:off x="619746" y="2088044"/>
            <a:ext cx="4459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原理</a:t>
            </a:r>
            <a:r>
              <a:rPr lang="en-US" altLang="zh-CN" sz="900" dirty="0" smtClean="0"/>
              <a:t>:</a:t>
            </a:r>
            <a:endParaRPr lang="zh-CN" altLang="en-US" sz="900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27" y="2080580"/>
            <a:ext cx="2514069" cy="2561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4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851670"/>
            <a:ext cx="2088232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850497"/>
            <a:ext cx="5095440" cy="3537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322596"/>
            <a:ext cx="5095442" cy="197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4915" y="267494"/>
            <a:ext cx="2182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购物</a:t>
            </a:r>
            <a:r>
              <a:rPr lang="zh-CN" altLang="en-US" dirty="0" smtClean="0"/>
              <a:t>车</a:t>
            </a:r>
            <a:r>
              <a:rPr lang="en-US" altLang="zh-CN" dirty="0" smtClean="0"/>
              <a:t>shopping Cart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580112" y="636826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b="1" dirty="0" smtClean="0"/>
              <a:t>结构及功能</a:t>
            </a:r>
            <a:endParaRPr lang="zh-CN" altLang="en-US" sz="11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652120" y="1059582"/>
            <a:ext cx="29017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商品列表</a:t>
            </a:r>
            <a:r>
              <a:rPr lang="en-US" altLang="zh-CN" sz="900" dirty="0" smtClean="0"/>
              <a:t>:   </a:t>
            </a:r>
            <a:r>
              <a:rPr lang="zh-CN" altLang="en-US" sz="900" dirty="0" smtClean="0"/>
              <a:t>产品 、价格、数量、金额计算、操作</a:t>
            </a:r>
            <a:r>
              <a:rPr lang="en-US" altLang="zh-CN" sz="900" dirty="0" smtClean="0"/>
              <a:t>(</a:t>
            </a:r>
            <a:r>
              <a:rPr lang="zh-CN" altLang="en-US" sz="900" dirty="0" smtClean="0"/>
              <a:t>删除</a:t>
            </a:r>
            <a:r>
              <a:rPr lang="en-US" altLang="zh-CN" sz="900" dirty="0" smtClean="0"/>
              <a:t>)</a:t>
            </a:r>
            <a:endParaRPr lang="zh-CN" altLang="en-US" sz="900" dirty="0"/>
          </a:p>
        </p:txBody>
      </p:sp>
      <p:sp>
        <p:nvSpPr>
          <p:cNvPr id="5" name="TextBox 4"/>
          <p:cNvSpPr txBox="1"/>
          <p:nvPr/>
        </p:nvSpPr>
        <p:spPr>
          <a:xfrm>
            <a:off x="5652120" y="1347614"/>
            <a:ext cx="3145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功能</a:t>
            </a:r>
            <a:r>
              <a:rPr lang="en-US" altLang="zh-CN" sz="900" dirty="0" smtClean="0"/>
              <a:t>:    </a:t>
            </a:r>
            <a:r>
              <a:rPr lang="zh-CN" altLang="en-US" sz="900" dirty="0" smtClean="0"/>
              <a:t>当勾选中后，会进行金额的计算</a:t>
            </a:r>
            <a:r>
              <a:rPr lang="en-US" altLang="zh-CN" sz="900" dirty="0" smtClean="0"/>
              <a:t>,</a:t>
            </a:r>
            <a:r>
              <a:rPr lang="zh-CN" altLang="en-US" sz="900" dirty="0" smtClean="0"/>
              <a:t>数量越多</a:t>
            </a:r>
            <a:r>
              <a:rPr lang="en-US" altLang="zh-CN" sz="900" dirty="0" smtClean="0"/>
              <a:t>,</a:t>
            </a:r>
            <a:r>
              <a:rPr lang="zh-CN" altLang="en-US" sz="900" dirty="0" smtClean="0"/>
              <a:t>金额也就</a:t>
            </a:r>
            <a:endParaRPr lang="en-US" altLang="zh-CN" sz="900" dirty="0" smtClean="0"/>
          </a:p>
          <a:p>
            <a:r>
              <a:rPr lang="en-US" altLang="zh-CN" sz="900" dirty="0"/>
              <a:t> </a:t>
            </a:r>
            <a:r>
              <a:rPr lang="en-US" altLang="zh-CN" sz="900" dirty="0" smtClean="0"/>
              <a:t>         </a:t>
            </a:r>
            <a:r>
              <a:rPr lang="zh-CN" altLang="en-US" sz="900" dirty="0" smtClean="0"/>
              <a:t>越大。进行操作，点击移除，会将该商品移除</a:t>
            </a:r>
            <a:r>
              <a:rPr lang="zh-CN" altLang="en-US" sz="900" dirty="0"/>
              <a:t>。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80312" y="2024570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原理：通过</a:t>
            </a:r>
            <a:r>
              <a:rPr lang="en-US" altLang="zh-CN" sz="900" dirty="0" smtClean="0"/>
              <a:t>DOM,</a:t>
            </a:r>
            <a:r>
              <a:rPr lang="zh-CN" altLang="en-US" sz="900" dirty="0" smtClean="0"/>
              <a:t>获取元素</a:t>
            </a:r>
            <a:endParaRPr lang="en-US" altLang="zh-CN" sz="900" dirty="0" smtClean="0"/>
          </a:p>
          <a:p>
            <a:r>
              <a:rPr lang="zh-CN" altLang="en-US" sz="900" dirty="0" smtClean="0"/>
              <a:t>进行值的计算</a:t>
            </a:r>
            <a:r>
              <a:rPr lang="zh-CN" altLang="en-US" sz="900" dirty="0"/>
              <a:t>。</a:t>
            </a:r>
            <a:endParaRPr lang="en-US" altLang="zh-CN" sz="900" dirty="0" smtClean="0"/>
          </a:p>
        </p:txBody>
      </p:sp>
    </p:spTree>
    <p:extLst>
      <p:ext uri="{BB962C8B-B14F-4D97-AF65-F5344CB8AC3E}">
        <p14:creationId xmlns:p14="http://schemas.microsoft.com/office/powerpoint/2010/main" val="343713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15" y="2931790"/>
            <a:ext cx="3991423" cy="194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84915" y="267494"/>
            <a:ext cx="147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留言</a:t>
            </a:r>
            <a:r>
              <a:rPr lang="en-US" altLang="zh-CN" dirty="0" smtClean="0"/>
              <a:t>Message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932040" y="605557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b="1" dirty="0" smtClean="0"/>
              <a:t>结构及功能</a:t>
            </a:r>
            <a:endParaRPr lang="zh-CN" altLang="en-US" sz="11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004048" y="867167"/>
            <a:ext cx="168507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留言框、发送按钮、留言信息</a:t>
            </a:r>
            <a:endParaRPr lang="zh-CN" altLang="en-US" sz="900" dirty="0"/>
          </a:p>
        </p:txBody>
      </p:sp>
      <p:sp>
        <p:nvSpPr>
          <p:cNvPr id="6" name="TextBox 5"/>
          <p:cNvSpPr txBox="1"/>
          <p:nvPr/>
        </p:nvSpPr>
        <p:spPr>
          <a:xfrm>
            <a:off x="5004048" y="1121312"/>
            <a:ext cx="3996607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功能</a:t>
            </a:r>
            <a:r>
              <a:rPr lang="en-US" altLang="zh-CN" sz="900" dirty="0" smtClean="0"/>
              <a:t>:   </a:t>
            </a:r>
            <a:r>
              <a:rPr lang="zh-CN" altLang="en-US" sz="900" dirty="0" smtClean="0"/>
              <a:t>留言框输入信息</a:t>
            </a:r>
            <a:r>
              <a:rPr lang="en-US" altLang="zh-CN" sz="900" dirty="0" smtClean="0"/>
              <a:t>,</a:t>
            </a:r>
            <a:r>
              <a:rPr lang="zh-CN" altLang="en-US" sz="900" dirty="0" smtClean="0"/>
              <a:t>点击发送按钮或者</a:t>
            </a:r>
            <a:r>
              <a:rPr lang="en-US" altLang="zh-CN" sz="900" dirty="0" smtClean="0"/>
              <a:t>Enter</a:t>
            </a:r>
            <a:r>
              <a:rPr lang="zh-CN" altLang="en-US" sz="900" dirty="0" smtClean="0"/>
              <a:t>键就会将信息发送，</a:t>
            </a:r>
            <a:endParaRPr lang="en-US" altLang="zh-CN" sz="900" dirty="0" smtClean="0"/>
          </a:p>
          <a:p>
            <a:r>
              <a:rPr lang="zh-CN" altLang="en-US" sz="900" dirty="0" smtClean="0"/>
              <a:t>             显示在留言栏下</a:t>
            </a:r>
            <a:r>
              <a:rPr lang="en-US" altLang="zh-CN" sz="900" dirty="0" smtClean="0"/>
              <a:t>,</a:t>
            </a:r>
            <a:r>
              <a:rPr lang="zh-CN" altLang="en-US" sz="900" dirty="0"/>
              <a:t>留言</a:t>
            </a:r>
            <a:r>
              <a:rPr lang="zh-CN" altLang="en-US" sz="900" dirty="0" smtClean="0"/>
              <a:t>栏会显示未阅览的信息数量。信息如果阅览</a:t>
            </a:r>
            <a:endParaRPr lang="en-US" altLang="zh-CN" sz="900" dirty="0" smtClean="0"/>
          </a:p>
          <a:p>
            <a:r>
              <a:rPr lang="zh-CN" altLang="en-US" sz="900" dirty="0" smtClean="0"/>
              <a:t>              过，给留言信息打勾，信息将被划上删除线</a:t>
            </a:r>
            <a:r>
              <a:rPr lang="en-US" altLang="zh-CN" sz="900" dirty="0" smtClean="0"/>
              <a:t>,</a:t>
            </a:r>
            <a:r>
              <a:rPr lang="zh-CN" altLang="en-US" sz="900" dirty="0" smtClean="0"/>
              <a:t>同时未阅览数会减少。</a:t>
            </a:r>
            <a:endParaRPr lang="en-US" altLang="zh-CN" sz="900" dirty="0" smtClean="0"/>
          </a:p>
          <a:p>
            <a:r>
              <a:rPr lang="zh-CN" altLang="en-US" sz="900" dirty="0" smtClean="0"/>
              <a:t>             点击</a:t>
            </a:r>
            <a:r>
              <a:rPr lang="en-US" altLang="zh-CN" sz="900" dirty="0" smtClean="0"/>
              <a:t>x</a:t>
            </a:r>
            <a:r>
              <a:rPr lang="zh-CN" altLang="en-US" sz="900" dirty="0" smtClean="0"/>
              <a:t>时，将信息删除。点击留言栏右边的属性，会进行</a:t>
            </a:r>
            <a:r>
              <a:rPr lang="zh-CN" altLang="en-US" sz="900" dirty="0"/>
              <a:t>信息</a:t>
            </a:r>
            <a:r>
              <a:rPr lang="zh-CN" altLang="en-US" sz="900" dirty="0" smtClean="0"/>
              <a:t>筛选。</a:t>
            </a:r>
            <a:endParaRPr lang="en-US" altLang="zh-CN" sz="900" dirty="0" smtClean="0"/>
          </a:p>
          <a:p>
            <a:r>
              <a:rPr lang="zh-CN" altLang="en-US" sz="900" dirty="0" smtClean="0"/>
              <a:t>              信息储存在本地中，不要担心关闭后会消失。 </a:t>
            </a:r>
            <a:endParaRPr lang="en-US" altLang="zh-CN" sz="900" dirty="0" smtClean="0"/>
          </a:p>
          <a:p>
            <a:endParaRPr lang="en-US" altLang="zh-CN" sz="900" dirty="0"/>
          </a:p>
          <a:p>
            <a:endParaRPr lang="en-US" altLang="zh-CN" sz="900" dirty="0" smtClean="0"/>
          </a:p>
          <a:p>
            <a:r>
              <a:rPr lang="zh-CN" altLang="en-US" sz="900" dirty="0" smtClean="0"/>
              <a:t>该效果主要是由</a:t>
            </a:r>
            <a:r>
              <a:rPr lang="en-US" altLang="zh-CN" sz="900" dirty="0" smtClean="0"/>
              <a:t>Vue.js</a:t>
            </a:r>
            <a:r>
              <a:rPr lang="zh-CN" altLang="en-US" sz="900" dirty="0" smtClean="0"/>
              <a:t>写的</a:t>
            </a:r>
            <a:r>
              <a:rPr lang="en-US" altLang="zh-CN" sz="900" dirty="0" smtClean="0"/>
              <a:t>,</a:t>
            </a:r>
            <a:r>
              <a:rPr lang="zh-CN" altLang="en-US" sz="900" dirty="0" smtClean="0"/>
              <a:t>主要用到任务的添加、删除、过滤器、</a:t>
            </a:r>
            <a:r>
              <a:rPr lang="en-US" altLang="zh-CN" sz="900" dirty="0" smtClean="0"/>
              <a:t>esc</a:t>
            </a:r>
            <a:r>
              <a:rPr lang="zh-CN" altLang="en-US" sz="900" dirty="0" smtClean="0"/>
              <a:t>键返回</a:t>
            </a:r>
            <a:endParaRPr lang="en-US" altLang="zh-CN" sz="900" dirty="0" smtClean="0"/>
          </a:p>
          <a:p>
            <a:r>
              <a:rPr lang="zh-CN" altLang="en-US" sz="900" dirty="0" smtClean="0"/>
              <a:t>之前的值、数据的绑定、自定义属性跟方法等</a:t>
            </a:r>
            <a:endParaRPr lang="en-US" altLang="zh-CN" sz="900" dirty="0" smtClean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07" y="1049908"/>
            <a:ext cx="4010277" cy="137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11560" y="744057"/>
            <a:ext cx="8595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/>
              <a:t>未</a:t>
            </a:r>
            <a:r>
              <a:rPr lang="zh-CN" altLang="en-US" sz="1000" dirty="0" smtClean="0"/>
              <a:t>输入状态</a:t>
            </a:r>
            <a:r>
              <a:rPr lang="en-US" altLang="zh-CN" sz="1000" dirty="0" smtClean="0"/>
              <a:t>:</a:t>
            </a:r>
            <a:endParaRPr lang="zh-CN" alt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483320" y="2622213"/>
            <a:ext cx="9877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/>
              <a:t>输入后的状态</a:t>
            </a:r>
            <a:r>
              <a:rPr lang="en-US" altLang="zh-CN" sz="1000" dirty="0" smtClean="0"/>
              <a:t>:</a:t>
            </a:r>
            <a:endParaRPr lang="zh-CN" altLang="en-US" sz="10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7054601"/>
              </p:ext>
            </p:extLst>
          </p:nvPr>
        </p:nvGraphicFramePr>
        <p:xfrm>
          <a:off x="5792676" y="3795886"/>
          <a:ext cx="2419350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包装程序外壳对象" showAsIcon="1" r:id="rId5" imgW="2418840" imgH="439560" progId="Package">
                  <p:embed/>
                </p:oleObj>
              </mc:Choice>
              <mc:Fallback>
                <p:oleObj name="包装程序外壳对象" showAsIcon="1" r:id="rId5" imgW="2418840" imgH="439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92676" y="3795886"/>
                        <a:ext cx="2419350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784564" y="3877254"/>
            <a:ext cx="11496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/>
              <a:t>实际效果操作</a:t>
            </a:r>
            <a:r>
              <a:rPr lang="en-US" altLang="zh-CN" sz="1200" dirty="0" smtClean="0"/>
              <a:t>: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47788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</p:bldLst>
  </p:timing>
</p:sld>
</file>

<file path=ppt/theme/theme1.xml><?xml version="1.0" encoding="utf-8"?>
<a:theme xmlns:a="http://schemas.openxmlformats.org/drawingml/2006/main" name="第一PPT，www.1ppt.com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1635</TotalTime>
  <Words>457</Words>
  <Application>Microsoft Office PowerPoint</Application>
  <PresentationFormat>全屏显示(16:9)</PresentationFormat>
  <Paragraphs>66</Paragraphs>
  <Slides>10</Slides>
  <Notes>4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2" baseType="lpstr">
      <vt:lpstr>第一PPT，www.1ppt.com​</vt:lpstr>
      <vt:lpstr>包装程序外壳对象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http://www.deepbbs.org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彩色箭头模板</dc:title>
  <dc:creator>第一PPT模板网：www.1ppt.com</dc:creator>
  <cp:keywords>第一PPT模板网：www.1ppt.com</cp:keywords>
  <cp:lastModifiedBy>佘锴哲</cp:lastModifiedBy>
  <cp:revision>269</cp:revision>
  <dcterms:created xsi:type="dcterms:W3CDTF">2015-11-17T05:53:22Z</dcterms:created>
  <dcterms:modified xsi:type="dcterms:W3CDTF">2018-05-23T09:34:20Z</dcterms:modified>
</cp:coreProperties>
</file>

<file path=docProps/thumbnail.jpeg>
</file>